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19"/>
  </p:notesMasterIdLst>
  <p:sldIdLst>
    <p:sldId id="256" r:id="rId2"/>
    <p:sldId id="257" r:id="rId3"/>
    <p:sldId id="275" r:id="rId4"/>
    <p:sldId id="276" r:id="rId5"/>
    <p:sldId id="277" r:id="rId6"/>
    <p:sldId id="258" r:id="rId7"/>
    <p:sldId id="278" r:id="rId8"/>
    <p:sldId id="267" r:id="rId9"/>
    <p:sldId id="284" r:id="rId10"/>
    <p:sldId id="280" r:id="rId11"/>
    <p:sldId id="281" r:id="rId12"/>
    <p:sldId id="286" r:id="rId13"/>
    <p:sldId id="287" r:id="rId14"/>
    <p:sldId id="270" r:id="rId15"/>
    <p:sldId id="271" r:id="rId16"/>
    <p:sldId id="285" r:id="rId17"/>
    <p:sldId id="288" r:id="rId18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82" autoAdjust="0"/>
    <p:restoredTop sz="76655" autoAdjust="0"/>
  </p:normalViewPr>
  <p:slideViewPr>
    <p:cSldViewPr>
      <p:cViewPr>
        <p:scale>
          <a:sx n="97" d="100"/>
          <a:sy n="97" d="100"/>
        </p:scale>
        <p:origin x="-984" y="-1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36638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/>
              <a:t>Presenter: Alex</a:t>
            </a:r>
          </a:p>
          <a:p>
            <a:pPr rtl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5065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Nick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Using EIA and MISO assumptions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765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Nick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Great</a:t>
            </a:r>
            <a:r>
              <a:rPr lang="en-US" baseline="0" dirty="0" smtClean="0"/>
              <a:t> for two reasons it adds to the green economy by doubling wind construction from predicted growth and it also uses hydro as a compensator instead of coal or natural gas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3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Jared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Diurnal</a:t>
            </a:r>
            <a:r>
              <a:rPr lang="en-US" baseline="0" dirty="0" smtClean="0"/>
              <a:t> benefits of having hydro generation allowed greater wind penetration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LT: 10958</a:t>
            </a:r>
          </a:p>
          <a:p>
            <a:endParaRPr lang="en-US" dirty="0" smtClean="0"/>
          </a:p>
          <a:p>
            <a:r>
              <a:rPr lang="en-US" dirty="0" smtClean="0"/>
              <a:t>ST: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429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Presenter:</a:t>
            </a:r>
            <a:r>
              <a:rPr lang="en-US" baseline="0" dirty="0" smtClean="0"/>
              <a:t> Jared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489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Presenter: </a:t>
            </a:r>
            <a:r>
              <a:rPr lang="en" dirty="0" smtClean="0">
                <a:solidFill>
                  <a:schemeClr val="dk1"/>
                </a:solidFill>
              </a:rPr>
              <a:t>Nick</a:t>
            </a:r>
            <a:endParaRPr lang="en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421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Presenter: </a:t>
            </a:r>
            <a:r>
              <a:rPr lang="en" dirty="0" smtClean="0">
                <a:solidFill>
                  <a:schemeClr val="dk1"/>
                </a:solidFill>
              </a:rPr>
              <a:t>Jared</a:t>
            </a:r>
            <a:endParaRPr lang="en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7161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</a:t>
            </a:r>
            <a:r>
              <a:rPr lang="en-US" baseline="0" dirty="0" smtClean="0"/>
              <a:t> Mohammed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965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714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Presenter: Alex</a:t>
            </a:r>
          </a:p>
          <a:p>
            <a:pPr rtl="0"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Why the need for this project?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Not much hydropower added since 1970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27272"/>
              <a:buFont typeface="Courier New"/>
              <a:buChar char="o"/>
            </a:pPr>
            <a:r>
              <a:rPr lang="en">
                <a:solidFill>
                  <a:schemeClr val="dk1"/>
                </a:solidFill>
              </a:rPr>
              <a:t>Room for new technology</a:t>
            </a:r>
          </a:p>
          <a:p>
            <a:pPr marL="457200" lvl="0" indent="-317500" rtl="0">
              <a:spcBef>
                <a:spcPts val="0"/>
              </a:spcBef>
              <a:buClr>
                <a:schemeClr val="dk1"/>
              </a:buClr>
              <a:buSzPct val="127272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Need for electrical storage (Pumped Hydro)</a:t>
            </a:r>
          </a:p>
          <a:p>
            <a:pPr marL="914400" lvl="1" indent="-317500" rtl="0">
              <a:spcBef>
                <a:spcPts val="0"/>
              </a:spcBef>
              <a:buClr>
                <a:schemeClr val="dk1"/>
              </a:buClr>
              <a:buSzPct val="127272"/>
              <a:buFont typeface="Courier New"/>
              <a:buChar char="o"/>
            </a:pPr>
            <a:r>
              <a:rPr lang="en">
                <a:solidFill>
                  <a:schemeClr val="dk1"/>
                </a:solidFill>
              </a:rPr>
              <a:t>Works well with other renewables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Arial"/>
              <a:buChar char="●"/>
            </a:pPr>
            <a:r>
              <a:rPr lang="en"/>
              <a:t>Incorporate how this is an electrical engineering project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27272"/>
              <a:buFont typeface="Courier New"/>
              <a:buChar char="o"/>
            </a:pPr>
            <a:r>
              <a:rPr lang="en"/>
              <a:t>Emphasis on us being in power systems field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782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</a:t>
            </a:r>
            <a:r>
              <a:rPr lang="en-US" baseline="0" dirty="0" smtClean="0"/>
              <a:t> Alex</a:t>
            </a:r>
            <a:endParaRPr lang="en-US" dirty="0" smtClean="0"/>
          </a:p>
          <a:p>
            <a:r>
              <a:rPr lang="en-US" dirty="0" smtClean="0"/>
              <a:t>Goal was to try</a:t>
            </a:r>
            <a:r>
              <a:rPr lang="en-US" baseline="0" dirty="0" smtClean="0"/>
              <a:t> to locate a place with large wind penetration and the ability to have large hydro </a:t>
            </a:r>
            <a:r>
              <a:rPr lang="en-US" baseline="0" dirty="0" err="1" smtClean="0"/>
              <a:t>powe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168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 Kyle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71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 Kyle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97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Presenter: </a:t>
            </a:r>
            <a:r>
              <a:rPr lang="en" dirty="0" smtClean="0">
                <a:solidFill>
                  <a:schemeClr val="dk1"/>
                </a:solidFill>
              </a:rPr>
              <a:t>Kyle</a:t>
            </a:r>
            <a:r>
              <a:rPr lang="en" baseline="0" dirty="0" smtClean="0">
                <a:solidFill>
                  <a:schemeClr val="dk1"/>
                </a:solidFill>
              </a:rPr>
              <a:t> </a:t>
            </a:r>
          </a:p>
          <a:p>
            <a:pPr rtl="0">
              <a:spcBef>
                <a:spcPts val="0"/>
              </a:spcBef>
              <a:buNone/>
            </a:pPr>
            <a:endParaRPr lang="en-US" dirty="0" smtClean="0">
              <a:solidFill>
                <a:schemeClr val="dk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dk1"/>
                </a:solidFill>
              </a:rPr>
              <a:t>SO OUR GOAL WAS TO MODEL THE MISO MARKET…NOW WHAT IS MISO</a:t>
            </a:r>
            <a:endParaRPr lang="en" dirty="0">
              <a:solidFill>
                <a:schemeClr val="dk1"/>
              </a:solidFill>
            </a:endParaRPr>
          </a:p>
          <a:p>
            <a:pPr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Break up our design into 5 sections later on</a:t>
            </a:r>
          </a:p>
          <a:p>
            <a:pPr rtl="0">
              <a:spcBef>
                <a:spcPts val="0"/>
              </a:spcBef>
              <a:buNone/>
            </a:pPr>
            <a:endParaRPr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dirty="0">
                <a:solidFill>
                  <a:schemeClr val="dk1"/>
                </a:solidFill>
              </a:rPr>
              <a:t>98% of Manitoba electricity is hydropower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dirty="0">
                <a:solidFill>
                  <a:srgbClr val="252525"/>
                </a:solidFill>
              </a:rPr>
              <a:t>4,095 Billion kWh (B kWh) of electricity consumed</a:t>
            </a:r>
          </a:p>
        </p:txBody>
      </p:sp>
    </p:spTree>
    <p:extLst>
      <p:ext uri="{BB962C8B-B14F-4D97-AF65-F5344CB8AC3E}">
        <p14:creationId xmlns:p14="http://schemas.microsoft.com/office/powerpoint/2010/main" val="187197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 Josh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56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Presenter: Josh</a:t>
            </a:r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LMP </a:t>
            </a:r>
            <a:r>
              <a:rPr lang="en" dirty="0"/>
              <a:t>is locational marginal </a:t>
            </a:r>
            <a:r>
              <a:rPr lang="en" dirty="0" smtClean="0"/>
              <a:t>price</a:t>
            </a:r>
          </a:p>
          <a:p>
            <a:pPr>
              <a:spcBef>
                <a:spcPts val="0"/>
              </a:spcBef>
              <a:buNone/>
            </a:pPr>
            <a:endParaRPr lang="en" dirty="0" smtClean="0"/>
          </a:p>
          <a:p>
            <a:pPr>
              <a:spcBef>
                <a:spcPts val="0"/>
              </a:spcBef>
              <a:buNone/>
            </a:pPr>
            <a:r>
              <a:rPr lang="en" dirty="0" smtClean="0"/>
              <a:t>This</a:t>
            </a:r>
            <a:r>
              <a:rPr lang="en" baseline="0" dirty="0" smtClean="0"/>
              <a:t> is just additional data supplied by the Midwest Independent System Operator to show current prices</a:t>
            </a:r>
          </a:p>
          <a:p>
            <a:pPr>
              <a:spcBef>
                <a:spcPts val="0"/>
              </a:spcBef>
              <a:buNone/>
            </a:pPr>
            <a:endParaRPr lang="en" baseline="0" dirty="0" smtClean="0"/>
          </a:p>
          <a:p>
            <a:pPr>
              <a:spcBef>
                <a:spcPts val="0"/>
              </a:spcBef>
              <a:buNone/>
            </a:pPr>
            <a:r>
              <a:rPr lang="en" baseline="0" dirty="0" smtClean="0"/>
              <a:t>Helped with our understanding of the values we are getting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33194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Presenter:</a:t>
            </a:r>
            <a:r>
              <a:rPr lang="en-US" baseline="0" dirty="0" smtClean="0"/>
              <a:t> Nick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3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10800000" flipH="1">
            <a:off x="0" y="2984999"/>
            <a:ext cx="9144000" cy="215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2393175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0800000" flipH="1">
            <a:off x="0" y="2983958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1746892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666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 rot="10800000" flipH="1">
            <a:off x="0" y="1163100"/>
            <a:ext cx="9144000" cy="39803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 flipH="1">
            <a:off x="4526627" y="571349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/>
          <p:nvPr/>
        </p:nvSpPr>
        <p:spPr>
          <a:xfrm rot="10800000">
            <a:off x="4526627" y="1162132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 rot="10800000" flipH="1">
            <a:off x="0" y="4412699"/>
            <a:ext cx="9144000" cy="730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flipH="1">
            <a:off x="4526627" y="3820834"/>
            <a:ext cx="4617372" cy="590502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 rot="10800000">
            <a:off x="4526627" y="4411617"/>
            <a:ext cx="4617372" cy="571095"/>
          </a:xfrm>
          <a:custGeom>
            <a:avLst/>
            <a:gdLst/>
            <a:ahLst/>
            <a:cxnLst/>
            <a:rect l="0" t="0" r="0" b="0"/>
            <a:pathLst>
              <a:path w="4617373" h="1108924" extrusionOk="0">
                <a:moveTo>
                  <a:pt x="1199" y="1108924"/>
                </a:moveTo>
                <a:lnTo>
                  <a:pt x="4617373" y="1108924"/>
                </a:lnTo>
                <a:lnTo>
                  <a:pt x="0" y="0"/>
                </a:lnTo>
                <a:cubicBezTo>
                  <a:pt x="400" y="369641"/>
                  <a:pt x="799" y="739283"/>
                  <a:pt x="1199" y="1108924"/>
                </a:cubicBezTo>
                <a:close/>
              </a:path>
            </a:pathLst>
          </a:custGeom>
          <a:solidFill>
            <a:schemeClr val="dk1">
              <a:alpha val="7843"/>
            </a:scheme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4421726"/>
            <a:ext cx="8229600" cy="505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buNone/>
              <a:defRPr sz="2400" i="1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6676" y="76256"/>
            <a:ext cx="9134130" cy="5054792"/>
          </a:xfrm>
          <a:custGeom>
            <a:avLst/>
            <a:gdLst/>
            <a:ahLst/>
            <a:cxnLst/>
            <a:rect l="0" t="0" r="0" b="0"/>
            <a:pathLst>
              <a:path w="9157023" h="6739723" extrusionOk="0">
                <a:moveTo>
                  <a:pt x="1629" y="0"/>
                </a:moveTo>
                <a:lnTo>
                  <a:pt x="9157023" y="4340980"/>
                </a:lnTo>
                <a:lnTo>
                  <a:pt x="1593" y="6739723"/>
                </a:lnTo>
                <a:cubicBezTo>
                  <a:pt x="-3941" y="5123960"/>
                  <a:pt x="7163" y="1615763"/>
                  <a:pt x="1629" y="0"/>
                </a:cubicBezTo>
                <a:close/>
              </a:path>
            </a:pathLst>
          </a:custGeom>
          <a:solidFill>
            <a:srgbClr val="FFFFFF">
              <a:alpha val="6666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100000">
              <a:schemeClr val="dk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Font typeface="Georgia"/>
              <a:buNone/>
              <a:defRPr sz="48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buFont typeface="Georgia"/>
              <a:defRPr sz="30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buFont typeface="Georgia"/>
              <a:defRPr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buFont typeface="Georgia"/>
              <a:defRPr sz="2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buFont typeface="Georgia"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lt2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ctrTitle"/>
          </p:nvPr>
        </p:nvSpPr>
        <p:spPr>
          <a:xfrm>
            <a:off x="685800" y="728567"/>
            <a:ext cx="7772400" cy="123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Hydropower Vision</a:t>
            </a:r>
          </a:p>
        </p:txBody>
      </p:sp>
      <p:sp>
        <p:nvSpPr>
          <p:cNvPr id="47" name="Shape 47"/>
          <p:cNvSpPr txBox="1">
            <a:spLocks noGrp="1"/>
          </p:cNvSpPr>
          <p:nvPr>
            <p:ph type="subTitle" idx="1"/>
          </p:nvPr>
        </p:nvSpPr>
        <p:spPr>
          <a:xfrm>
            <a:off x="685800" y="3093350"/>
            <a:ext cx="2771399" cy="666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Team May 15-08</a:t>
            </a:r>
          </a:p>
          <a:p>
            <a:pPr rtl="0">
              <a:spcBef>
                <a:spcPts val="0"/>
              </a:spcBef>
              <a:buNone/>
            </a:pPr>
            <a:endParaRPr/>
          </a:p>
          <a:p>
            <a:pPr rtl="0">
              <a:spcBef>
                <a:spcPts val="0"/>
              </a:spcBef>
              <a:buNone/>
            </a:pPr>
            <a:r>
              <a:rPr lang="en"/>
              <a:t>Advisor: 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James McCalley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subTitle" idx="2"/>
          </p:nvPr>
        </p:nvSpPr>
        <p:spPr>
          <a:xfrm>
            <a:off x="4112200" y="3093350"/>
            <a:ext cx="4628100" cy="137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algn="l" rtl="0">
              <a:spcBef>
                <a:spcPts val="0"/>
              </a:spcBef>
              <a:buNone/>
            </a:pPr>
            <a:r>
              <a:rPr lang="en" sz="1600"/>
              <a:t>Members: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Alex Tillema - Team Leader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Nicholas Jones - Communication Leader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Kyle Kraus - Key Concept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Jared Ward - Key Concept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Josh Martinson - Team Webmaster</a:t>
            </a:r>
          </a:p>
          <a:p>
            <a:pPr marL="457200" lvl="0" indent="-330200" algn="l" rtl="0">
              <a:spcBef>
                <a:spcPts val="0"/>
              </a:spcBef>
              <a:buClr>
                <a:schemeClr val="dk2"/>
              </a:buClr>
              <a:buSzPct val="100000"/>
              <a:buFont typeface="Georgia"/>
              <a:buChar char="●"/>
            </a:pPr>
            <a:r>
              <a:rPr lang="en" sz="1600"/>
              <a:t>Mohammed Aldhaheri - Research Lead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Flow Model-Load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1800" dirty="0" smtClean="0"/>
              <a:t>Varied yearly load to adjust for seasonal changes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 smtClean="0"/>
              <a:t>Increased load conservatively 2% per year</a:t>
            </a:r>
            <a:endParaRPr lang="en-US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1800" dirty="0" smtClean="0"/>
              <a:t>Data had to be entered into an excel spreadsheet </a:t>
            </a:r>
          </a:p>
          <a:p>
            <a:pPr marL="457200" indent="-457200">
              <a:buFont typeface="Arial"/>
              <a:buChar char="•"/>
            </a:pPr>
            <a:r>
              <a:rPr lang="en-US" sz="1800" dirty="0" smtClean="0"/>
              <a:t>For each node this was 10,950 different values</a:t>
            </a: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32285"/>
            <a:ext cx="5662961" cy="2393564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833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Power Flow Model-Generation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 Model</a:t>
            </a:r>
          </a:p>
          <a:p>
            <a:pPr marL="457200" lvl="3" indent="-457200">
              <a:buFont typeface="Arial"/>
              <a:buChar char="•"/>
            </a:pPr>
            <a:r>
              <a:rPr lang="en-US" dirty="0" smtClean="0"/>
              <a:t>Wind increase and coal decrease based off MISO predictions</a:t>
            </a:r>
          </a:p>
          <a:p>
            <a:pPr marL="457200" lvl="3" indent="-457200">
              <a:buFont typeface="Arial"/>
              <a:buChar char="•"/>
            </a:pPr>
            <a:r>
              <a:rPr lang="en-US" dirty="0" smtClean="0"/>
              <a:t>No hydro expansion and same Manitoba export capacity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Hydro Model</a:t>
            </a:r>
            <a:endParaRPr lang="en-US" dirty="0"/>
          </a:p>
          <a:p>
            <a:pPr marL="457200" lvl="2" indent="-457200">
              <a:buFont typeface="Arial"/>
              <a:buChar char="•"/>
            </a:pPr>
            <a:r>
              <a:rPr lang="en-US" sz="1800" dirty="0" smtClean="0"/>
              <a:t>Doubled wind increase from base model</a:t>
            </a:r>
          </a:p>
          <a:p>
            <a:pPr marL="457200" lvl="2" indent="-457200">
              <a:buFont typeface="Arial"/>
              <a:buChar char="•"/>
            </a:pPr>
            <a:r>
              <a:rPr lang="en-US" sz="1800" dirty="0" smtClean="0"/>
              <a:t>Doubled coal decrease from base model</a:t>
            </a:r>
          </a:p>
          <a:p>
            <a:pPr marL="457200" lvl="2" indent="-457200">
              <a:buFont typeface="Arial"/>
              <a:buChar char="•"/>
            </a:pPr>
            <a:r>
              <a:rPr lang="en-US" sz="1800" dirty="0" smtClean="0"/>
              <a:t>Added 1000 MW to Manitoba export capacity from Manitoba to Minnesota line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447817"/>
              </p:ext>
            </p:extLst>
          </p:nvPr>
        </p:nvGraphicFramePr>
        <p:xfrm>
          <a:off x="304800" y="3105150"/>
          <a:ext cx="4495803" cy="1719457"/>
        </p:xfrm>
        <a:graphic>
          <a:graphicData uri="http://schemas.openxmlformats.org/drawingml/2006/table">
            <a:tbl>
              <a:tblPr/>
              <a:tblGrid>
                <a:gridCol w="1109558"/>
                <a:gridCol w="534255"/>
                <a:gridCol w="534255"/>
                <a:gridCol w="534255"/>
                <a:gridCol w="534255"/>
                <a:gridCol w="534255"/>
                <a:gridCol w="714970"/>
              </a:tblGrid>
              <a:tr h="22634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Generation:</a:t>
                      </a:r>
                    </a:p>
                  </a:txBody>
                  <a:tcPr marL="31485" marR="31485" marT="31485" marB="3148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2021-2045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Coal</a:t>
                      </a:r>
                    </a:p>
                  </a:txBody>
                  <a:tcPr marL="31485" marR="31485" marT="31485" marB="3148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-4.8%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-9.2%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-.8%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-.8%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-.8%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-.8%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4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Natural Gas</a:t>
                      </a:r>
                    </a:p>
                  </a:txBody>
                  <a:tcPr marL="31485" marR="31485" marT="31485" marB="3148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34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</a:t>
                      </a:r>
                    </a:p>
                  </a:txBody>
                  <a:tcPr marL="31485" marR="31485" marT="31485" marB="3148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+.5%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4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Nuclear</a:t>
                      </a:r>
                    </a:p>
                  </a:txBody>
                  <a:tcPr marL="31485" marR="31485" marT="31485" marB="31485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+.6%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+1.9%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-.9%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-1.1%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-1.7%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200" kern="14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+.2%</a:t>
                      </a:r>
                    </a:p>
                  </a:txBody>
                  <a:tcPr marL="31485" marR="31485" marT="31485" marB="3148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5686366" y="36713986"/>
            <a:ext cx="5134034" cy="38271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51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78"/>
            <a:ext cx="8534400" cy="857400"/>
          </a:xfrm>
        </p:spPr>
        <p:txBody>
          <a:bodyPr/>
          <a:lstStyle/>
          <a:p>
            <a:r>
              <a:rPr lang="en-US" sz="4600" dirty="0" smtClean="0"/>
              <a:t>Power Flow Model – Year 2032</a:t>
            </a:r>
            <a:endParaRPr lang="en-US" sz="4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1 </a:t>
            </a:r>
            <a:r>
              <a:rPr lang="en-US" sz="1600" dirty="0"/>
              <a:t>week model taking place in the year 2032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Calculations </a:t>
            </a:r>
            <a:r>
              <a:rPr lang="en-US" sz="1600" dirty="0"/>
              <a:t>done every five minutes.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Coal </a:t>
            </a:r>
            <a:r>
              <a:rPr lang="en-US" sz="1600" dirty="0"/>
              <a:t>generation’s </a:t>
            </a:r>
            <a:r>
              <a:rPr lang="en-US" sz="1600" dirty="0" smtClean="0"/>
              <a:t>max capacity </a:t>
            </a:r>
            <a:r>
              <a:rPr lang="en-US" sz="1600" dirty="0"/>
              <a:t>was the </a:t>
            </a:r>
            <a:r>
              <a:rPr lang="en-US" sz="1600" dirty="0" smtClean="0"/>
              <a:t>same in both short term models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Shows </a:t>
            </a:r>
            <a:r>
              <a:rPr lang="en-US" sz="1600" dirty="0"/>
              <a:t>how hydro compensates for the variability </a:t>
            </a:r>
            <a:r>
              <a:rPr lang="en-US" sz="1600" dirty="0" smtClean="0"/>
              <a:t>of </a:t>
            </a:r>
            <a:r>
              <a:rPr lang="en-US" sz="1600" dirty="0"/>
              <a:t>wind generation 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5122" name="Picture 2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83980"/>
            <a:ext cx="3393025" cy="236236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025074"/>
            <a:ext cx="3095585" cy="20980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55575" y="1204347"/>
            <a:ext cx="43113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graph below shows the over all difference in generation from our base model compared to our hydro model</a:t>
            </a:r>
          </a:p>
        </p:txBody>
      </p:sp>
    </p:spTree>
    <p:extLst>
      <p:ext uri="{BB962C8B-B14F-4D97-AF65-F5344CB8AC3E}">
        <p14:creationId xmlns:p14="http://schemas.microsoft.com/office/powerpoint/2010/main" val="21864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57150"/>
            <a:ext cx="8686800" cy="384941"/>
          </a:xfrm>
        </p:spPr>
        <p:txBody>
          <a:bodyPr/>
          <a:lstStyle/>
          <a:p>
            <a:pPr algn="ctr"/>
            <a:r>
              <a:rPr lang="en-US" sz="2800" dirty="0" smtClean="0"/>
              <a:t>PLEXOS Demonstration Video</a:t>
            </a:r>
            <a:endParaRPr lang="en-US" sz="2800" dirty="0"/>
          </a:p>
        </p:txBody>
      </p:sp>
      <p:pic>
        <p:nvPicPr>
          <p:cNvPr id="6" name="492UpdatedPresent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021" y="438150"/>
            <a:ext cx="7239000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Challenges and Solutions 1</a:t>
            </a:r>
            <a:endParaRPr lang="en" dirty="0"/>
          </a:p>
        </p:txBody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228600" y="1200150"/>
            <a:ext cx="88392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95300" lvl="0" indent="-457200" rtl="0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b="1" dirty="0" smtClean="0"/>
              <a:t>Problems with licensing Issues</a:t>
            </a:r>
          </a:p>
          <a:p>
            <a:pPr marL="38100" lvl="1">
              <a:spcBef>
                <a:spcPts val="600"/>
              </a:spcBef>
            </a:pPr>
            <a:r>
              <a:rPr lang="en" dirty="0"/>
              <a:t>	</a:t>
            </a:r>
            <a:r>
              <a:rPr lang="en" dirty="0" smtClean="0"/>
              <a:t>- Does not account for start-up cost, forcing large spot 	prices</a:t>
            </a:r>
          </a:p>
          <a:p>
            <a:pPr marL="38100" lvl="8">
              <a:spcBef>
                <a:spcPts val="600"/>
              </a:spcBef>
            </a:pPr>
            <a:r>
              <a:rPr lang="en" sz="2400" dirty="0" smtClean="0"/>
              <a:t>	</a:t>
            </a:r>
            <a:r>
              <a:rPr lang="en" sz="2400" u="sng" dirty="0" smtClean="0"/>
              <a:t>Solution</a:t>
            </a:r>
            <a:r>
              <a:rPr lang="en" sz="2400" dirty="0" smtClean="0"/>
              <a:t>: Rapid </a:t>
            </a:r>
            <a:r>
              <a:rPr lang="en" sz="2400" dirty="0"/>
              <a:t>communication with advisor to obtain </a:t>
            </a:r>
            <a:r>
              <a:rPr lang="en" sz="2400" dirty="0" smtClean="0"/>
              <a:t>	license</a:t>
            </a:r>
          </a:p>
          <a:p>
            <a:pPr marL="38100" lvl="8">
              <a:spcBef>
                <a:spcPts val="600"/>
              </a:spcBef>
            </a:pPr>
            <a:endParaRPr lang="en" sz="2400" dirty="0" smtClean="0"/>
          </a:p>
          <a:p>
            <a:pPr marL="495300" lvl="0" indent="-457200" rtl="0">
              <a:spcBef>
                <a:spcPts val="60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" sz="2400" b="1" dirty="0" smtClean="0"/>
              <a:t>Production Cost Model within PLEXOS</a:t>
            </a:r>
          </a:p>
          <a:p>
            <a:pPr marL="38100" lvl="1">
              <a:spcBef>
                <a:spcPts val="600"/>
              </a:spcBef>
            </a:pPr>
            <a:r>
              <a:rPr lang="en" dirty="0"/>
              <a:t>	</a:t>
            </a:r>
            <a:r>
              <a:rPr lang="en" u="sng" dirty="0" smtClean="0"/>
              <a:t>Solution</a:t>
            </a:r>
            <a:r>
              <a:rPr lang="en" dirty="0" smtClean="0"/>
              <a:t>: Set various minimum generation limits</a:t>
            </a:r>
            <a:endParaRPr lang="en" dirty="0" smtClean="0"/>
          </a:p>
          <a:p>
            <a:pPr marL="45720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dirty="0" smtClean="0"/>
              <a:t>Challenges and Solutions 2</a:t>
            </a:r>
            <a:endParaRPr lang="en" dirty="0"/>
          </a:p>
        </p:txBody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152400" y="1200150"/>
            <a:ext cx="89154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600"/>
              </a:spcBef>
              <a:buSzPct val="80000"/>
              <a:buFont typeface="Arial"/>
              <a:buChar char="●"/>
            </a:pPr>
            <a:r>
              <a:rPr lang="en" sz="2400" b="1" dirty="0" smtClean="0"/>
              <a:t>How to model wind generation</a:t>
            </a:r>
          </a:p>
          <a:p>
            <a:pPr marL="38100" lvl="0">
              <a:spcBef>
                <a:spcPts val="600"/>
              </a:spcBef>
              <a:buSzPct val="80000"/>
            </a:pPr>
            <a:r>
              <a:rPr lang="en" sz="2400" dirty="0"/>
              <a:t>	</a:t>
            </a:r>
            <a:r>
              <a:rPr lang="en" sz="2400" u="sng" dirty="0"/>
              <a:t>Solution</a:t>
            </a:r>
            <a:r>
              <a:rPr lang="en" sz="2400" dirty="0"/>
              <a:t>: Add in random generation </a:t>
            </a:r>
            <a:r>
              <a:rPr lang="en" sz="2400" dirty="0" smtClean="0"/>
              <a:t>capacity</a:t>
            </a:r>
            <a:endParaRPr lang="en" sz="2400" dirty="0" smtClean="0"/>
          </a:p>
          <a:p>
            <a:pPr marL="457200" lvl="0" indent="-342900" rtl="0"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●"/>
            </a:pPr>
            <a:r>
              <a:rPr lang="en" sz="2400" b="1" dirty="0" smtClean="0"/>
              <a:t>Predicting </a:t>
            </a:r>
            <a:r>
              <a:rPr lang="en" sz="2400" b="1" dirty="0" smtClean="0"/>
              <a:t>load growth over 30 years</a:t>
            </a:r>
            <a:r>
              <a:rPr lang="en" sz="2400" dirty="0" smtClean="0"/>
              <a:t> </a:t>
            </a:r>
          </a:p>
          <a:p>
            <a:pPr marL="571500" lvl="1" rtl="0">
              <a:spcBef>
                <a:spcPts val="600"/>
              </a:spcBef>
              <a:buClr>
                <a:schemeClr val="dk1"/>
              </a:buClr>
              <a:buSzPct val="80000"/>
            </a:pPr>
            <a:r>
              <a:rPr lang="en" dirty="0" smtClean="0"/>
              <a:t>	</a:t>
            </a:r>
            <a:r>
              <a:rPr lang="en" u="sng" dirty="0" smtClean="0"/>
              <a:t>Solution</a:t>
            </a:r>
            <a:r>
              <a:rPr lang="en" dirty="0" smtClean="0"/>
              <a:t>: Used </a:t>
            </a:r>
            <a:r>
              <a:rPr lang="en" dirty="0"/>
              <a:t>conservative 2% base increase with variance per month</a:t>
            </a:r>
          </a:p>
          <a:p>
            <a:pPr marL="457200" lvl="0" indent="-342900" rtl="0">
              <a:spcBef>
                <a:spcPts val="600"/>
              </a:spcBef>
              <a:buClr>
                <a:schemeClr val="dk1"/>
              </a:buClr>
              <a:buSzPct val="80000"/>
              <a:buFont typeface="Arial"/>
              <a:buChar char="●"/>
            </a:pPr>
            <a:r>
              <a:rPr lang="en" sz="2400" b="1" dirty="0"/>
              <a:t>Difference between MISO and our </a:t>
            </a:r>
            <a:r>
              <a:rPr lang="en" sz="2400" b="1" dirty="0" smtClean="0"/>
              <a:t>model (13 vs 50000 node)</a:t>
            </a:r>
            <a:endParaRPr lang="en" sz="2400" b="1" dirty="0"/>
          </a:p>
          <a:p>
            <a:pPr marL="571500" lvl="1" rtl="0">
              <a:spcBef>
                <a:spcPts val="600"/>
              </a:spcBef>
              <a:buClr>
                <a:schemeClr val="dk1"/>
              </a:buClr>
              <a:buSzPct val="80000"/>
            </a:pPr>
            <a:r>
              <a:rPr lang="en" dirty="0" smtClean="0"/>
              <a:t>	</a:t>
            </a:r>
            <a:r>
              <a:rPr lang="en" u="sng" dirty="0" smtClean="0"/>
              <a:t>Solution</a:t>
            </a:r>
            <a:r>
              <a:rPr lang="en" dirty="0" smtClean="0"/>
              <a:t>: Used </a:t>
            </a:r>
            <a:r>
              <a:rPr lang="en" dirty="0"/>
              <a:t>EIA data to create the most accurate data. ST-Model results were similar to current MISO </a:t>
            </a:r>
            <a:r>
              <a:rPr lang="en" dirty="0" smtClean="0"/>
              <a:t>LMP</a:t>
            </a:r>
            <a:endParaRPr lang="en" sz="3200" dirty="0" smtClean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419100">
              <a:buFont typeface="Arial"/>
              <a:buChar char="●"/>
            </a:pPr>
            <a:r>
              <a:rPr lang="en-US" sz="2400" dirty="0"/>
              <a:t>S</a:t>
            </a:r>
            <a:r>
              <a:rPr lang="en-US" sz="2400" dirty="0" smtClean="0"/>
              <a:t>ystem </a:t>
            </a:r>
            <a:r>
              <a:rPr lang="en-US" sz="2400" dirty="0"/>
              <a:t>cost </a:t>
            </a:r>
            <a:r>
              <a:rPr lang="en-US" sz="2400" dirty="0" smtClean="0"/>
              <a:t>reduced by 1.8%</a:t>
            </a:r>
          </a:p>
          <a:p>
            <a:pPr marL="457200" lvl="0" indent="-419100">
              <a:buFont typeface="Arial"/>
              <a:buChar char="●"/>
            </a:pPr>
            <a:r>
              <a:rPr lang="en-US" sz="2400" dirty="0" smtClean="0"/>
              <a:t>12.9% </a:t>
            </a:r>
            <a:r>
              <a:rPr lang="en-US" sz="2400" dirty="0"/>
              <a:t>decrease in CO2 </a:t>
            </a:r>
            <a:endParaRPr lang="en-US" sz="2400" dirty="0" smtClean="0"/>
          </a:p>
          <a:p>
            <a:pPr marL="457200" lvl="0" indent="-419100">
              <a:buFont typeface="Arial"/>
              <a:buChar char="●"/>
            </a:pPr>
            <a:r>
              <a:rPr lang="en-US" sz="2400" dirty="0" smtClean="0"/>
              <a:t>We recommend </a:t>
            </a:r>
            <a:r>
              <a:rPr lang="en-US" sz="2400" dirty="0"/>
              <a:t>to build and utilize Manitoba’s hydro potential to fully utilize the benefit of wind power. 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04950"/>
            <a:ext cx="3971888" cy="2971800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89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Schedule and Costs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6350"/>
            <a:ext cx="54102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9800" y="127635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Georgia" panose="02040502050405020303" pitchFamily="18" charset="0"/>
              </a:rPr>
              <a:t>Costs</a:t>
            </a:r>
          </a:p>
          <a:p>
            <a:pPr algn="ctr"/>
            <a:endParaRPr lang="en-US" sz="2400" b="1" dirty="0" smtClean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$15 – Poster Lamination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dirty="0" smtClean="0">
                <a:latin typeface="Georgia" panose="02040502050405020303" pitchFamily="18" charset="0"/>
              </a:rPr>
              <a:t>Total Cost: $15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3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Project Scope/Background</a:t>
            </a: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/>
              <a:t>DOE Wind and Water Power Technologies Offices seeking to establish analytical basis for growth in hydropower over the next half century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191475"/>
            <a:ext cx="3316949" cy="8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9775" y="2242575"/>
            <a:ext cx="3919750" cy="240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Hydropower &amp; Wind Benefits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000" dirty="0" smtClean="0"/>
              <a:t>Wind Generation is a </a:t>
            </a:r>
            <a:r>
              <a:rPr lang="en-US" sz="2000" dirty="0"/>
              <a:t>intermittent </a:t>
            </a:r>
            <a:r>
              <a:rPr lang="en-US" sz="2000" dirty="0" smtClean="0"/>
              <a:t>source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Pumped Hydro used as a compensator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Adding Hydro to a grid with a large wind generation capacity makes the grid more reliable, thus our goal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28" y="2724150"/>
            <a:ext cx="4833597" cy="209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4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Region Identification in the US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42900">
              <a:buFont typeface="Arial"/>
              <a:buChar char="●"/>
            </a:pPr>
            <a:r>
              <a:rPr lang="en" sz="1600" dirty="0"/>
              <a:t>Highest potential were in Washington, Idaho, Alaska, Oregon, Montana, and California</a:t>
            </a:r>
          </a:p>
          <a:p>
            <a:pPr lvl="0"/>
            <a:endParaRPr lang="en" sz="1600" dirty="0"/>
          </a:p>
          <a:p>
            <a:pPr marL="457200" lvl="0" indent="-342900">
              <a:buFont typeface="Arial"/>
              <a:buChar char="●"/>
            </a:pPr>
            <a:r>
              <a:rPr lang="en" sz="1600" dirty="0"/>
              <a:t>Washington, Idaho, Oregon, and Montana facing natural wildlife issue and already large installed hydro capacity</a:t>
            </a:r>
          </a:p>
          <a:p>
            <a:pPr lvl="0"/>
            <a:endParaRPr lang="en" sz="1600" dirty="0"/>
          </a:p>
          <a:p>
            <a:pPr marL="457200" lvl="0" indent="-342900">
              <a:buFont typeface="Arial"/>
              <a:buChar char="●"/>
            </a:pPr>
            <a:r>
              <a:rPr lang="en" sz="1600" dirty="0"/>
              <a:t>Concern over water supply in California</a:t>
            </a:r>
          </a:p>
          <a:p>
            <a:pPr lvl="0"/>
            <a:endParaRPr lang="en" sz="1600" dirty="0"/>
          </a:p>
          <a:p>
            <a:pPr marL="457200" lvl="0" indent="-342900">
              <a:buFont typeface="Arial"/>
              <a:buChar char="●"/>
            </a:pPr>
            <a:r>
              <a:rPr lang="en" sz="1600" dirty="0"/>
              <a:t>Alaska- small demand for </a:t>
            </a:r>
            <a:r>
              <a:rPr lang="en" sz="1600" dirty="0" smtClean="0"/>
              <a:t>electricity</a:t>
            </a:r>
          </a:p>
          <a:p>
            <a:pPr marL="114300" lvl="0"/>
            <a:endParaRPr lang="en" sz="1600" dirty="0"/>
          </a:p>
          <a:p>
            <a:pPr marL="457200" lvl="0" indent="-342900">
              <a:buFont typeface="Arial"/>
              <a:buChar char="●"/>
            </a:pPr>
            <a:r>
              <a:rPr lang="en" sz="1600" dirty="0"/>
              <a:t>Decided to look at Colorado, Pennsylvania, and </a:t>
            </a:r>
            <a:r>
              <a:rPr lang="en" sz="1600" dirty="0" smtClean="0"/>
              <a:t>Missouri but there was no incentative to build in these states </a:t>
            </a:r>
          </a:p>
          <a:p>
            <a:pPr marL="114300" lvl="0"/>
            <a:endParaRPr lang="en" sz="1600" dirty="0" smtClean="0"/>
          </a:p>
          <a:p>
            <a:pPr marL="457200" lvl="0" indent="-342900">
              <a:buFont typeface="Arial"/>
              <a:buChar char="●"/>
            </a:pPr>
            <a:r>
              <a:rPr lang="en" sz="1600" dirty="0" smtClean="0"/>
              <a:t>Decided to look to our neighboors in the north</a:t>
            </a:r>
            <a:endParaRPr lang="en" sz="1600" dirty="0"/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10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Manitoba Province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0" indent="-342900">
              <a:buFont typeface="Arial"/>
              <a:buChar char="●"/>
            </a:pPr>
            <a:r>
              <a:rPr lang="en" sz="1400" dirty="0"/>
              <a:t>Current Installed Hydro - Capacity of 5,217 MW</a:t>
            </a:r>
          </a:p>
          <a:p>
            <a:pPr lvl="0"/>
            <a:endParaRPr lang="en" sz="1400" dirty="0"/>
          </a:p>
          <a:p>
            <a:pPr marL="457200" lvl="0" indent="-342900">
              <a:buFont typeface="Arial"/>
              <a:buChar char="●"/>
            </a:pPr>
            <a:r>
              <a:rPr lang="en" sz="1400" dirty="0"/>
              <a:t>Has the potential to add 8,785 MW of hydro capacity</a:t>
            </a:r>
          </a:p>
          <a:p>
            <a:pPr lvl="0"/>
            <a:endParaRPr lang="en" sz="1400" dirty="0"/>
          </a:p>
          <a:p>
            <a:pPr marL="457200" lvl="0" indent="-342900">
              <a:buFont typeface="Arial"/>
              <a:buChar char="●"/>
            </a:pPr>
            <a:r>
              <a:rPr lang="en" sz="1400" dirty="0"/>
              <a:t>Is already planning on 2,230 MW over the next 15 years</a:t>
            </a:r>
          </a:p>
          <a:p>
            <a:pPr lvl="0"/>
            <a:endParaRPr lang="en" sz="1400" dirty="0"/>
          </a:p>
          <a:p>
            <a:pPr marL="457200" lvl="0" indent="-342900">
              <a:buFont typeface="Arial"/>
              <a:buChar char="●"/>
            </a:pPr>
            <a:r>
              <a:rPr lang="en" sz="1400" dirty="0"/>
              <a:t>Current Export Capacity 1,850 MW</a:t>
            </a:r>
          </a:p>
          <a:p>
            <a:pPr lvl="0"/>
            <a:endParaRPr lang="en" sz="1400" dirty="0"/>
          </a:p>
          <a:p>
            <a:pPr marL="457200" lvl="0" indent="-342900">
              <a:buFont typeface="Arial"/>
              <a:buChar char="●"/>
            </a:pPr>
            <a:r>
              <a:rPr lang="en" sz="1400" dirty="0"/>
              <a:t>Approved construction of a 500kV transmission line between Dorsey, Manitoba to Duluth MN.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0051"/>
          <a:stretch/>
        </p:blipFill>
        <p:spPr>
          <a:xfrm>
            <a:off x="4648200" y="1276350"/>
            <a:ext cx="407193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90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Overall Project Goal</a:t>
            </a:r>
            <a:endParaRPr lang="en" dirty="0"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12239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Model </a:t>
            </a:r>
            <a:r>
              <a:rPr lang="en" dirty="0" smtClean="0"/>
              <a:t>Manitoba hydro expansion tied into MISO network.</a:t>
            </a:r>
            <a:endParaRPr lang="en" dirty="0"/>
          </a:p>
        </p:txBody>
      </p:sp>
      <p:pic>
        <p:nvPicPr>
          <p:cNvPr id="63" name="Shape 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75" y="2899575"/>
            <a:ext cx="3838450" cy="140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650" y="1948150"/>
            <a:ext cx="3117399" cy="264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MISO Model LMP?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91440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SO LMP with Legen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0"/>
            <a:ext cx="6665913" cy="51435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Flow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13 node model of MISO and surrounding regions using PLEXOS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Used EIA data to compile generation and load data for each region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/>
              <a:t>Ran simulations for every day for 30 </a:t>
            </a:r>
            <a:r>
              <a:rPr lang="en-US" sz="2000" dirty="0" smtClean="0"/>
              <a:t>years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/>
              <a:t>Ran week long 5 min simulation in year 2032</a:t>
            </a:r>
            <a:endParaRPr lang="en-US" sz="2000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93" y="1382259"/>
            <a:ext cx="3505200" cy="3261132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24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-plane">
  <a:themeElements>
    <a:clrScheme name="Custom 354">
      <a:dk1>
        <a:srgbClr val="000000"/>
      </a:dk1>
      <a:lt1>
        <a:srgbClr val="FFFFFF"/>
      </a:lt1>
      <a:dk2>
        <a:srgbClr val="30182B"/>
      </a:dk2>
      <a:lt2>
        <a:srgbClr val="DFDFDF"/>
      </a:lt2>
      <a:accent1>
        <a:srgbClr val="592D50"/>
      </a:accent1>
      <a:accent2>
        <a:srgbClr val="D3A67A"/>
      </a:accent2>
      <a:accent3>
        <a:srgbClr val="45485F"/>
      </a:accent3>
      <a:accent4>
        <a:srgbClr val="6B9756"/>
      </a:accent4>
      <a:accent5>
        <a:srgbClr val="7D576E"/>
      </a:accent5>
      <a:accent6>
        <a:srgbClr val="4C1A23"/>
      </a:accent6>
      <a:hlink>
        <a:srgbClr val="511E3E"/>
      </a:hlink>
      <a:folHlink>
        <a:srgbClr val="9EA0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7566</TotalTime>
  <Words>820</Words>
  <Application>Microsoft Office PowerPoint</Application>
  <PresentationFormat>On-screen Show (16:9)</PresentationFormat>
  <Paragraphs>178</Paragraphs>
  <Slides>17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paper-plane</vt:lpstr>
      <vt:lpstr>Hydropower Vision</vt:lpstr>
      <vt:lpstr>Project Scope/Background</vt:lpstr>
      <vt:lpstr>Hydropower &amp; Wind Benefits </vt:lpstr>
      <vt:lpstr>Region Identification in the US</vt:lpstr>
      <vt:lpstr>Manitoba Province</vt:lpstr>
      <vt:lpstr>Overall Project Goal</vt:lpstr>
      <vt:lpstr>How does MISO Model LMP?</vt:lpstr>
      <vt:lpstr>PowerPoint Presentation</vt:lpstr>
      <vt:lpstr>Power Flow Model</vt:lpstr>
      <vt:lpstr>Power Flow Model-Load </vt:lpstr>
      <vt:lpstr>Power Flow Model-Generation</vt:lpstr>
      <vt:lpstr>Power Flow Model – Year 2032</vt:lpstr>
      <vt:lpstr>PLEXOS Demonstration Video</vt:lpstr>
      <vt:lpstr>Challenges and Solutions 1</vt:lpstr>
      <vt:lpstr>Challenges and Solutions 2</vt:lpstr>
      <vt:lpstr>Results</vt:lpstr>
      <vt:lpstr>Project Schedule and Costs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Hydropower Vision</dc:title>
  <dc:creator>Tille34</dc:creator>
  <cp:lastModifiedBy>Tille34</cp:lastModifiedBy>
  <cp:revision>35</cp:revision>
  <dcterms:modified xsi:type="dcterms:W3CDTF">2015-04-29T04:07:00Z</dcterms:modified>
</cp:coreProperties>
</file>